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0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Janek Jabłonk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Janek Jabłonka</a:t>
            </a:r>
          </a:p>
        </p:txBody>
      </p:sp>
      <p:sp>
        <p:nvSpPr>
          <p:cNvPr id="94" name="„Wpisz tu cytat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„Wpisz tu cytat.” </a:t>
            </a:r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azek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ek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2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— na środ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azek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kst tytułowy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4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azek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7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azek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azek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azek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statnia powtórka z WOS-u"/>
          <p:cNvSpPr txBox="1">
            <a:spLocks noGrp="1"/>
          </p:cNvSpPr>
          <p:nvPr>
            <p:ph type="ctrTitle"/>
          </p:nvPr>
        </p:nvSpPr>
        <p:spPr>
          <a:xfrm>
            <a:off x="1020911" y="1143000"/>
            <a:ext cx="10607378" cy="2279204"/>
          </a:xfrm>
          <a:prstGeom prst="rect">
            <a:avLst/>
          </a:prstGeom>
        </p:spPr>
        <p:txBody>
          <a:bodyPr/>
          <a:lstStyle/>
          <a:p>
            <a:pPr defTabSz="455675">
              <a:defRPr sz="6396">
                <a:latin typeface="Papyrus"/>
                <a:ea typeface="Papyrus"/>
                <a:cs typeface="Papyrus"/>
                <a:sym typeface="Papyrus"/>
              </a:defRPr>
            </a:pPr>
            <a:r>
              <a:rPr sz="7878"/>
              <a:t>O</a:t>
            </a:r>
            <a:r>
              <a:t>statnia powtórka z WOS-u</a:t>
            </a:r>
          </a:p>
        </p:txBody>
      </p:sp>
      <p:sp>
        <p:nvSpPr>
          <p:cNvPr id="120" name="Warsztaty maturalne - powtórzenie i omówienie najważniejszych treści przed egzaminem dojrzałości z wiedzy o społeczeństwie.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3549650"/>
            <a:ext cx="10464800" cy="1130300"/>
          </a:xfrm>
          <a:prstGeom prst="rect">
            <a:avLst/>
          </a:prstGeom>
        </p:spPr>
        <p:txBody>
          <a:bodyPr/>
          <a:lstStyle/>
          <a:p>
            <a:pPr defTabSz="368045">
              <a:defRPr sz="2583">
                <a:latin typeface="Papyrus"/>
                <a:ea typeface="Papyrus"/>
                <a:cs typeface="Papyrus"/>
                <a:sym typeface="Papyrus"/>
              </a:defRPr>
            </a:pPr>
            <a:r>
              <a:t>Warsztaty maturalne - powtórzenie i omówienie najważniejszych treści przed egzaminem dojrzałości z </a:t>
            </a:r>
            <a:r>
              <a:rPr>
                <a:solidFill>
                  <a:srgbClr val="FFFFFF"/>
                </a:solidFill>
              </a:rPr>
              <a:t>wiedzy o społeczeństwie.</a:t>
            </a:r>
          </a:p>
        </p:txBody>
      </p:sp>
      <p:sp>
        <p:nvSpPr>
          <p:cNvPr id="121" name="Matura 2022"/>
          <p:cNvSpPr txBox="1"/>
          <p:nvPr/>
        </p:nvSpPr>
        <p:spPr>
          <a:xfrm>
            <a:off x="3226612" y="5600700"/>
            <a:ext cx="6195976" cy="176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500" b="0">
                <a:solidFill>
                  <a:srgbClr val="D6D5D5"/>
                </a:solidFill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Matura 2022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Blok III ADV2. Wolności, prawa i obowiązki człowieka i obywatela"/>
          <p:cNvSpPr txBox="1">
            <a:spLocks noGrp="1"/>
          </p:cNvSpPr>
          <p:nvPr>
            <p:ph type="title"/>
          </p:nvPr>
        </p:nvSpPr>
        <p:spPr>
          <a:xfrm>
            <a:off x="418030" y="186720"/>
            <a:ext cx="12168740" cy="3308998"/>
          </a:xfrm>
          <a:prstGeom prst="rect">
            <a:avLst/>
          </a:prstGeom>
        </p:spPr>
        <p:txBody>
          <a:bodyPr/>
          <a:lstStyle/>
          <a:p>
            <a:pPr defTabSz="385572">
              <a:defRPr sz="5412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III</a:t>
            </a:r>
            <a:br/>
            <a:r>
              <a:t>ADV2. Wolności, prawa i obowiązki człowieka i obywatela </a:t>
            </a:r>
          </a:p>
        </p:txBody>
      </p:sp>
      <p:sp>
        <p:nvSpPr>
          <p:cNvPr id="150" name="1.  Prawo zrzeszania się w związki zawodowe…"/>
          <p:cNvSpPr txBox="1">
            <a:spLocks noGrp="1"/>
          </p:cNvSpPr>
          <p:nvPr>
            <p:ph type="body" idx="1"/>
          </p:nvPr>
        </p:nvSpPr>
        <p:spPr>
          <a:xfrm>
            <a:off x="913445" y="3091075"/>
            <a:ext cx="11729065" cy="678676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100"/>
            </a:pPr>
            <a:r>
              <a:t>1.  Prawo zrzeszania się w związki zawodowe</a:t>
            </a:r>
          </a:p>
          <a:p>
            <a:pPr marL="0" indent="0">
              <a:buSzTx/>
              <a:buNone/>
              <a:defRPr sz="4100"/>
            </a:pPr>
            <a:r>
              <a:t>2. Organizacje pozarządowe</a:t>
            </a:r>
          </a:p>
          <a:p>
            <a:pPr marL="0" indent="0">
              <a:buSzTx/>
              <a:buNone/>
              <a:defRPr sz="4100"/>
            </a:pPr>
            <a:r>
              <a:t>3. Spółdzielczość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Blok III…"/>
          <p:cNvSpPr txBox="1">
            <a:spLocks noGrp="1"/>
          </p:cNvSpPr>
          <p:nvPr>
            <p:ph type="title"/>
          </p:nvPr>
        </p:nvSpPr>
        <p:spPr>
          <a:xfrm>
            <a:off x="418030" y="186720"/>
            <a:ext cx="12168740" cy="2293560"/>
          </a:xfrm>
          <a:prstGeom prst="rect">
            <a:avLst/>
          </a:prstGeom>
        </p:spPr>
        <p:txBody>
          <a:bodyPr/>
          <a:lstStyle/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III</a:t>
            </a:r>
          </a:p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ADV3. Kultura polityczna  </a:t>
            </a:r>
          </a:p>
        </p:txBody>
      </p:sp>
      <p:sp>
        <p:nvSpPr>
          <p:cNvPr id="153" name="1.  Pojęcie kultury politycznej…"/>
          <p:cNvSpPr txBox="1">
            <a:spLocks noGrp="1"/>
          </p:cNvSpPr>
          <p:nvPr>
            <p:ph type="body" idx="1"/>
          </p:nvPr>
        </p:nvSpPr>
        <p:spPr>
          <a:xfrm>
            <a:off x="941003" y="2347016"/>
            <a:ext cx="11729064" cy="678676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100"/>
            </a:pPr>
            <a:r>
              <a:t>1.  Pojęcie kultury politycznej</a:t>
            </a:r>
          </a:p>
          <a:p>
            <a:pPr marL="0" indent="0">
              <a:buSzTx/>
              <a:buNone/>
              <a:defRPr sz="4100"/>
            </a:pPr>
            <a:r>
              <a:t>2. Zachowania polityczne </a:t>
            </a:r>
          </a:p>
          <a:p>
            <a:pPr marL="0" lvl="6" indent="0">
              <a:buSzTx/>
              <a:buNone/>
              <a:defRPr sz="4100"/>
            </a:pPr>
            <a:r>
              <a:t>- Rodzaje zachowań politycznych</a:t>
            </a:r>
          </a:p>
          <a:p>
            <a:pPr marL="0" lvl="6" indent="0">
              <a:buSzTx/>
              <a:buNone/>
              <a:defRPr sz="4100"/>
            </a:pPr>
            <a:r>
              <a:t>- Czynniki warunkujące zachowania polityczne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Blok IV…"/>
          <p:cNvSpPr txBox="1">
            <a:spLocks noGrp="1"/>
          </p:cNvSpPr>
          <p:nvPr>
            <p:ph type="title"/>
          </p:nvPr>
        </p:nvSpPr>
        <p:spPr>
          <a:xfrm>
            <a:off x="418030" y="186720"/>
            <a:ext cx="12168740" cy="2293560"/>
          </a:xfrm>
          <a:prstGeom prst="rect">
            <a:avLst/>
          </a:prstGeom>
        </p:spPr>
        <p:txBody>
          <a:bodyPr/>
          <a:lstStyle/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IV</a:t>
            </a:r>
          </a:p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Współczesne systemy partyjne</a:t>
            </a:r>
          </a:p>
        </p:txBody>
      </p:sp>
      <p:sp>
        <p:nvSpPr>
          <p:cNvPr id="156" name="1. Pojęcie partii politycznej…"/>
          <p:cNvSpPr txBox="1">
            <a:spLocks noGrp="1"/>
          </p:cNvSpPr>
          <p:nvPr>
            <p:ph type="body" idx="1"/>
          </p:nvPr>
        </p:nvSpPr>
        <p:spPr>
          <a:xfrm>
            <a:off x="1023676" y="2760382"/>
            <a:ext cx="11729065" cy="678676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100"/>
            </a:pPr>
            <a:r>
              <a:t>1. Pojęcie partii politycznej</a:t>
            </a:r>
          </a:p>
          <a:p>
            <a:pPr marL="0" indent="0">
              <a:buSzTx/>
              <a:buNone/>
              <a:defRPr sz="4100"/>
            </a:pPr>
            <a:r>
              <a:t>2. Współczesne systemy partyjne</a:t>
            </a:r>
          </a:p>
          <a:p>
            <a:pPr marL="0" indent="0">
              <a:buSzTx/>
              <a:buNone/>
              <a:defRPr sz="4100"/>
            </a:pPr>
            <a:r>
              <a:t>3. Rola i funkcjonowanie partii w Polsce </a:t>
            </a:r>
          </a:p>
          <a:p>
            <a:pPr marL="0" indent="0">
              <a:buSzTx/>
              <a:buNone/>
              <a:defRPr sz="4100"/>
            </a:pPr>
            <a:r>
              <a:t>4. System wyborczy w Polsce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Blok V…"/>
          <p:cNvSpPr txBox="1">
            <a:spLocks noGrp="1"/>
          </p:cNvSpPr>
          <p:nvPr>
            <p:ph type="title"/>
          </p:nvPr>
        </p:nvSpPr>
        <p:spPr>
          <a:xfrm>
            <a:off x="418030" y="186720"/>
            <a:ext cx="12168740" cy="2293560"/>
          </a:xfrm>
          <a:prstGeom prst="rect">
            <a:avLst/>
          </a:prstGeom>
        </p:spPr>
        <p:txBody>
          <a:bodyPr/>
          <a:lstStyle/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V</a:t>
            </a:r>
          </a:p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Rodzaje ustrojów politycznych</a:t>
            </a:r>
          </a:p>
        </p:txBody>
      </p:sp>
      <p:sp>
        <p:nvSpPr>
          <p:cNvPr id="159" name="1. Pojęcie władzy w państwie…"/>
          <p:cNvSpPr txBox="1">
            <a:spLocks noGrp="1"/>
          </p:cNvSpPr>
          <p:nvPr>
            <p:ph type="body" idx="1"/>
          </p:nvPr>
        </p:nvSpPr>
        <p:spPr>
          <a:xfrm>
            <a:off x="1023676" y="2760382"/>
            <a:ext cx="11729065" cy="6786768"/>
          </a:xfrm>
          <a:prstGeom prst="rect">
            <a:avLst/>
          </a:prstGeom>
        </p:spPr>
        <p:txBody>
          <a:bodyPr/>
          <a:lstStyle/>
          <a:p>
            <a:pPr marL="0" indent="0" defTabSz="391414">
              <a:spcBef>
                <a:spcPts val="2800"/>
              </a:spcBef>
              <a:buSzTx/>
              <a:buNone/>
              <a:defRPr sz="2747"/>
            </a:pPr>
            <a:r>
              <a:rPr dirty="0"/>
              <a:t>1. </a:t>
            </a:r>
            <a:r>
              <a:rPr dirty="0" err="1"/>
              <a:t>Pojęcie</a:t>
            </a:r>
            <a:r>
              <a:rPr dirty="0"/>
              <a:t> </a:t>
            </a:r>
            <a:r>
              <a:rPr dirty="0" err="1"/>
              <a:t>władzy</a:t>
            </a:r>
            <a:r>
              <a:rPr dirty="0"/>
              <a:t> w </a:t>
            </a:r>
            <a:r>
              <a:rPr dirty="0" err="1"/>
              <a:t>państwie</a:t>
            </a:r>
            <a:endParaRPr dirty="0"/>
          </a:p>
          <a:p>
            <a:pPr marL="0" indent="0" defTabSz="391414">
              <a:spcBef>
                <a:spcPts val="2800"/>
              </a:spcBef>
              <a:buSzTx/>
              <a:buNone/>
              <a:defRPr sz="2747"/>
            </a:pPr>
            <a:r>
              <a:rPr dirty="0"/>
              <a:t>2. </a:t>
            </a:r>
            <a:r>
              <a:rPr dirty="0" err="1"/>
              <a:t>Ustrój</a:t>
            </a:r>
            <a:r>
              <a:rPr dirty="0"/>
              <a:t> </a:t>
            </a:r>
            <a:r>
              <a:rPr dirty="0" err="1"/>
              <a:t>polityczny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jego</a:t>
            </a:r>
            <a:r>
              <a:rPr dirty="0"/>
              <a:t> </a:t>
            </a:r>
            <a:r>
              <a:rPr dirty="0" err="1"/>
              <a:t>rodzaje</a:t>
            </a:r>
            <a:endParaRPr dirty="0"/>
          </a:p>
          <a:p>
            <a:pPr marL="0" lvl="1" indent="0" defTabSz="391414">
              <a:spcBef>
                <a:spcPts val="2800"/>
              </a:spcBef>
              <a:buSzTx/>
              <a:buNone/>
              <a:defRPr sz="2747"/>
            </a:pPr>
            <a:r>
              <a:rPr dirty="0"/>
              <a:t>- system </a:t>
            </a:r>
            <a:r>
              <a:rPr dirty="0" err="1"/>
              <a:t>parlamentarny</a:t>
            </a:r>
            <a:endParaRPr dirty="0"/>
          </a:p>
          <a:p>
            <a:pPr marL="0" lvl="1" indent="0" defTabSz="391414">
              <a:spcBef>
                <a:spcPts val="2800"/>
              </a:spcBef>
              <a:buSzTx/>
              <a:buNone/>
              <a:defRPr sz="2747"/>
            </a:pPr>
            <a:r>
              <a:rPr dirty="0"/>
              <a:t>- system </a:t>
            </a:r>
            <a:r>
              <a:rPr dirty="0" err="1"/>
              <a:t>parlamentarno-gabinetowy</a:t>
            </a:r>
            <a:endParaRPr dirty="0"/>
          </a:p>
          <a:p>
            <a:pPr marL="0" lvl="1" indent="0" defTabSz="391414">
              <a:spcBef>
                <a:spcPts val="2800"/>
              </a:spcBef>
              <a:buSzTx/>
              <a:buNone/>
              <a:defRPr sz="2747"/>
            </a:pPr>
            <a:r>
              <a:rPr dirty="0"/>
              <a:t>- system </a:t>
            </a:r>
            <a:r>
              <a:rPr dirty="0" err="1"/>
              <a:t>parlamentarno-komitetowy</a:t>
            </a:r>
            <a:endParaRPr dirty="0"/>
          </a:p>
          <a:p>
            <a:pPr marL="0" lvl="1" indent="0" defTabSz="391414">
              <a:spcBef>
                <a:spcPts val="2800"/>
              </a:spcBef>
              <a:buSzTx/>
              <a:buNone/>
              <a:defRPr sz="2747"/>
            </a:pPr>
            <a:r>
              <a:rPr dirty="0"/>
              <a:t>- system </a:t>
            </a:r>
            <a:r>
              <a:rPr dirty="0" err="1"/>
              <a:t>kanclerski</a:t>
            </a:r>
            <a:endParaRPr dirty="0"/>
          </a:p>
          <a:p>
            <a:pPr marL="0" lvl="1" indent="0" defTabSz="391414">
              <a:spcBef>
                <a:spcPts val="2800"/>
              </a:spcBef>
              <a:buSzTx/>
              <a:buNone/>
              <a:defRPr sz="2747"/>
            </a:pPr>
            <a:r>
              <a:rPr dirty="0"/>
              <a:t>- system </a:t>
            </a:r>
            <a:r>
              <a:rPr dirty="0" err="1"/>
              <a:t>prezydencki</a:t>
            </a:r>
            <a:endParaRPr dirty="0"/>
          </a:p>
          <a:p>
            <a:pPr marL="0" indent="0" defTabSz="391414">
              <a:spcBef>
                <a:spcPts val="2800"/>
              </a:spcBef>
              <a:buSzTx/>
              <a:buNone/>
              <a:defRPr sz="2747"/>
            </a:pPr>
            <a:r>
              <a:rPr dirty="0"/>
              <a:t>3. </a:t>
            </a:r>
            <a:r>
              <a:rPr dirty="0" err="1"/>
              <a:t>Monarchia</a:t>
            </a:r>
            <a:r>
              <a:rPr dirty="0"/>
              <a:t> a </a:t>
            </a:r>
            <a:r>
              <a:rPr dirty="0" err="1"/>
              <a:t>republika</a:t>
            </a:r>
            <a:endParaRPr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Blok VI…"/>
          <p:cNvSpPr txBox="1">
            <a:spLocks noGrp="1"/>
          </p:cNvSpPr>
          <p:nvPr>
            <p:ph type="title"/>
          </p:nvPr>
        </p:nvSpPr>
        <p:spPr>
          <a:xfrm>
            <a:off x="418030" y="186720"/>
            <a:ext cx="12168740" cy="2293560"/>
          </a:xfrm>
          <a:prstGeom prst="rect">
            <a:avLst/>
          </a:prstGeom>
        </p:spPr>
        <p:txBody>
          <a:bodyPr/>
          <a:lstStyle/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VI</a:t>
            </a:r>
          </a:p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Ustrój RP</a:t>
            </a:r>
          </a:p>
        </p:txBody>
      </p:sp>
      <p:sp>
        <p:nvSpPr>
          <p:cNvPr id="162" name="1. Konstytucja jak najważniejszy akt prawny w Polsce…"/>
          <p:cNvSpPr txBox="1">
            <a:spLocks noGrp="1"/>
          </p:cNvSpPr>
          <p:nvPr>
            <p:ph type="body" idx="1"/>
          </p:nvPr>
        </p:nvSpPr>
        <p:spPr>
          <a:xfrm>
            <a:off x="936445" y="2347016"/>
            <a:ext cx="11729065" cy="678676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100"/>
            </a:pPr>
            <a:r>
              <a:rPr dirty="0"/>
              <a:t>1. </a:t>
            </a:r>
            <a:r>
              <a:rPr dirty="0" err="1"/>
              <a:t>Konstytucja</a:t>
            </a:r>
            <a:r>
              <a:rPr dirty="0"/>
              <a:t> </a:t>
            </a:r>
            <a:endParaRPr lang="pl-PL" dirty="0"/>
          </a:p>
          <a:p>
            <a:pPr marL="0" indent="0">
              <a:buSzTx/>
              <a:buNone/>
              <a:defRPr sz="4100"/>
            </a:pPr>
            <a:r>
              <a:rPr dirty="0"/>
              <a:t>2. </a:t>
            </a:r>
            <a:r>
              <a:rPr dirty="0" err="1"/>
              <a:t>Trójpodział</a:t>
            </a:r>
            <a:r>
              <a:rPr dirty="0"/>
              <a:t> </a:t>
            </a:r>
            <a:r>
              <a:rPr dirty="0" err="1"/>
              <a:t>władzy</a:t>
            </a:r>
            <a:r>
              <a:rPr dirty="0"/>
              <a:t> w </a:t>
            </a:r>
            <a:r>
              <a:rPr dirty="0" err="1"/>
              <a:t>Polsce</a:t>
            </a:r>
            <a:endParaRPr dirty="0"/>
          </a:p>
          <a:p>
            <a:pPr marL="0" indent="0">
              <a:buSzTx/>
              <a:buNone/>
              <a:defRPr sz="4100"/>
            </a:pPr>
            <a:r>
              <a:rPr dirty="0"/>
              <a:t>3. </a:t>
            </a:r>
            <a:r>
              <a:rPr dirty="0" err="1"/>
              <a:t>Samorząd</a:t>
            </a:r>
            <a:r>
              <a:rPr dirty="0"/>
              <a:t> </a:t>
            </a:r>
            <a:r>
              <a:rPr dirty="0" err="1"/>
              <a:t>terytorialny</a:t>
            </a:r>
            <a:endParaRPr dirty="0"/>
          </a:p>
          <a:p>
            <a:pPr marL="0" indent="0">
              <a:buSzTx/>
              <a:buNone/>
              <a:defRPr sz="4100"/>
            </a:pPr>
            <a:r>
              <a:rPr dirty="0"/>
              <a:t>4. </a:t>
            </a:r>
            <a:r>
              <a:rPr dirty="0" err="1"/>
              <a:t>Legitymacja</a:t>
            </a:r>
            <a:r>
              <a:rPr dirty="0"/>
              <a:t> </a:t>
            </a:r>
            <a:r>
              <a:rPr dirty="0" err="1"/>
              <a:t>czynna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bierna</a:t>
            </a:r>
            <a:endParaRPr dirty="0"/>
          </a:p>
          <a:p>
            <a:pPr marL="0" indent="0">
              <a:buSzTx/>
              <a:buNone/>
              <a:defRPr sz="4100"/>
            </a:pPr>
            <a:r>
              <a:rPr dirty="0"/>
              <a:t>5. </a:t>
            </a:r>
            <a:r>
              <a:rPr dirty="0" err="1"/>
              <a:t>Organy</a:t>
            </a:r>
            <a:r>
              <a:rPr dirty="0"/>
              <a:t> </a:t>
            </a:r>
            <a:r>
              <a:rPr dirty="0" err="1"/>
              <a:t>kontroli</a:t>
            </a:r>
            <a:r>
              <a:rPr dirty="0"/>
              <a:t> </a:t>
            </a:r>
            <a:r>
              <a:rPr dirty="0" err="1"/>
              <a:t>państwowej</a:t>
            </a:r>
            <a:endParaRPr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Blok VII…"/>
          <p:cNvSpPr txBox="1">
            <a:spLocks noGrp="1"/>
          </p:cNvSpPr>
          <p:nvPr>
            <p:ph type="title"/>
          </p:nvPr>
        </p:nvSpPr>
        <p:spPr>
          <a:xfrm>
            <a:off x="418030" y="186720"/>
            <a:ext cx="12168740" cy="2810364"/>
          </a:xfrm>
          <a:prstGeom prst="rect">
            <a:avLst/>
          </a:prstGeom>
        </p:spPr>
        <p:txBody>
          <a:bodyPr/>
          <a:lstStyle/>
          <a:p>
            <a:pPr defTabSz="484886">
              <a:defRPr sz="680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VII</a:t>
            </a:r>
          </a:p>
          <a:p>
            <a:pPr defTabSz="484886">
              <a:defRPr sz="680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Prawo</a:t>
            </a:r>
          </a:p>
        </p:txBody>
      </p:sp>
      <p:sp>
        <p:nvSpPr>
          <p:cNvPr id="165" name="1. Pojęcie prawa i systemów prawnych…"/>
          <p:cNvSpPr txBox="1">
            <a:spLocks noGrp="1"/>
          </p:cNvSpPr>
          <p:nvPr>
            <p:ph type="body" idx="1"/>
          </p:nvPr>
        </p:nvSpPr>
        <p:spPr>
          <a:xfrm>
            <a:off x="936445" y="2005432"/>
            <a:ext cx="11884573" cy="720543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100"/>
            </a:pPr>
            <a:r>
              <a:rPr dirty="0"/>
              <a:t>1. </a:t>
            </a:r>
            <a:r>
              <a:rPr dirty="0" err="1"/>
              <a:t>Pojęcie</a:t>
            </a:r>
            <a:r>
              <a:rPr dirty="0"/>
              <a:t> </a:t>
            </a:r>
            <a:r>
              <a:rPr dirty="0" err="1"/>
              <a:t>prawa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systemów</a:t>
            </a:r>
            <a:r>
              <a:rPr dirty="0"/>
              <a:t> </a:t>
            </a:r>
            <a:r>
              <a:rPr dirty="0" err="1"/>
              <a:t>prawnych</a:t>
            </a:r>
            <a:r>
              <a:rPr dirty="0"/>
              <a:t> </a:t>
            </a:r>
          </a:p>
          <a:p>
            <a:pPr marL="0" indent="0">
              <a:buSzTx/>
              <a:buNone/>
              <a:defRPr sz="4100"/>
            </a:pPr>
            <a:r>
              <a:rPr dirty="0"/>
              <a:t>2.  </a:t>
            </a:r>
            <a:r>
              <a:rPr lang="pl-PL" dirty="0"/>
              <a:t>G</a:t>
            </a:r>
            <a:r>
              <a:rPr dirty="0" err="1"/>
              <a:t>ałęzie</a:t>
            </a:r>
            <a:r>
              <a:rPr dirty="0"/>
              <a:t> </a:t>
            </a:r>
            <a:r>
              <a:rPr dirty="0" err="1"/>
              <a:t>prawa</a:t>
            </a:r>
            <a:r>
              <a:rPr dirty="0"/>
              <a:t> w </a:t>
            </a:r>
            <a:r>
              <a:rPr lang="pl-PL" dirty="0"/>
              <a:t>polskim systemie prawnym</a:t>
            </a:r>
            <a:endParaRPr dirty="0"/>
          </a:p>
          <a:p>
            <a:pPr marL="0" indent="0">
              <a:buSzTx/>
              <a:buNone/>
              <a:defRPr sz="4100"/>
            </a:pPr>
            <a:r>
              <a:rPr dirty="0"/>
              <a:t>3. </a:t>
            </a:r>
            <a:r>
              <a:rPr dirty="0" err="1"/>
              <a:t>Poj</a:t>
            </a:r>
            <a:r>
              <a:rPr lang="pl-PL" dirty="0"/>
              <a:t>ę</a:t>
            </a:r>
            <a:r>
              <a:rPr dirty="0" err="1"/>
              <a:t>cie</a:t>
            </a:r>
            <a:r>
              <a:rPr dirty="0"/>
              <a:t> </a:t>
            </a:r>
            <a:r>
              <a:rPr dirty="0" err="1"/>
              <a:t>państwa</a:t>
            </a:r>
            <a:r>
              <a:rPr dirty="0"/>
              <a:t> </a:t>
            </a:r>
            <a:r>
              <a:rPr dirty="0" err="1"/>
              <a:t>prawa</a:t>
            </a:r>
            <a:endParaRPr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Blok VIII…"/>
          <p:cNvSpPr txBox="1">
            <a:spLocks noGrp="1"/>
          </p:cNvSpPr>
          <p:nvPr>
            <p:ph type="title"/>
          </p:nvPr>
        </p:nvSpPr>
        <p:spPr>
          <a:xfrm>
            <a:off x="418030" y="186720"/>
            <a:ext cx="12168740" cy="2293560"/>
          </a:xfrm>
          <a:prstGeom prst="rect">
            <a:avLst/>
          </a:prstGeom>
        </p:spPr>
        <p:txBody>
          <a:bodyPr/>
          <a:lstStyle/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VIII</a:t>
            </a:r>
          </a:p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Organizacje miedzynarodowe</a:t>
            </a:r>
          </a:p>
        </p:txBody>
      </p:sp>
      <p:sp>
        <p:nvSpPr>
          <p:cNvPr id="168" name="1. Problematyka globalizacji…"/>
          <p:cNvSpPr txBox="1">
            <a:spLocks noGrp="1"/>
          </p:cNvSpPr>
          <p:nvPr>
            <p:ph type="body" idx="1"/>
          </p:nvPr>
        </p:nvSpPr>
        <p:spPr>
          <a:xfrm>
            <a:off x="914638" y="2848592"/>
            <a:ext cx="11857099" cy="7261850"/>
          </a:xfrm>
          <a:prstGeom prst="rect">
            <a:avLst/>
          </a:prstGeom>
        </p:spPr>
        <p:txBody>
          <a:bodyPr/>
          <a:lstStyle/>
          <a:p>
            <a:pPr marL="0" indent="0" defTabSz="484886">
              <a:spcBef>
                <a:spcPts val="3400"/>
              </a:spcBef>
              <a:buSzTx/>
              <a:buNone/>
              <a:defRPr sz="3403"/>
            </a:pPr>
            <a:r>
              <a:t>1. Problematyka globalizacji</a:t>
            </a:r>
          </a:p>
          <a:p>
            <a:pPr marL="0" indent="0" defTabSz="484886">
              <a:spcBef>
                <a:spcPts val="3400"/>
              </a:spcBef>
              <a:buSzTx/>
              <a:buNone/>
              <a:defRPr sz="3403"/>
            </a:pPr>
            <a:r>
              <a:t>2. Kształtowanie się współpracy europejskiej</a:t>
            </a:r>
          </a:p>
          <a:p>
            <a:pPr marL="0" indent="0" defTabSz="484886">
              <a:spcBef>
                <a:spcPts val="3400"/>
              </a:spcBef>
              <a:buSzTx/>
              <a:buNone/>
              <a:defRPr sz="3403"/>
            </a:pPr>
            <a:r>
              <a:t>3. Organy Unii Europejskiej </a:t>
            </a:r>
          </a:p>
          <a:p>
            <a:pPr marL="0" indent="0" defTabSz="484886">
              <a:spcBef>
                <a:spcPts val="3400"/>
              </a:spcBef>
              <a:buSzTx/>
              <a:buNone/>
              <a:defRPr sz="3403"/>
            </a:pPr>
            <a:r>
              <a:t>4. Polska polityka zagraniczna</a:t>
            </a:r>
          </a:p>
          <a:p>
            <a:pPr marL="0" indent="0" defTabSz="484886">
              <a:spcBef>
                <a:spcPts val="3400"/>
              </a:spcBef>
              <a:buSzTx/>
              <a:buNone/>
              <a:defRPr sz="3403"/>
            </a:pPr>
            <a:r>
              <a:t>5. Polska delegacja w Unii</a:t>
            </a:r>
          </a:p>
          <a:p>
            <a:pPr marL="0" indent="0" defTabSz="484886">
              <a:spcBef>
                <a:spcPts val="3400"/>
              </a:spcBef>
              <a:buSzTx/>
              <a:buNone/>
              <a:defRPr sz="3403"/>
            </a:pPr>
            <a:r>
              <a:t>6. ONZ - geneza, organy i działalność prawodawcza</a:t>
            </a:r>
          </a:p>
          <a:p>
            <a:pPr marL="0" indent="0" defTabSz="484886">
              <a:spcBef>
                <a:spcPts val="3400"/>
              </a:spcBef>
              <a:buSzTx/>
              <a:buNone/>
              <a:defRPr sz="3403"/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Blok IX…"/>
          <p:cNvSpPr txBox="1">
            <a:spLocks noGrp="1"/>
          </p:cNvSpPr>
          <p:nvPr>
            <p:ph type="title"/>
          </p:nvPr>
        </p:nvSpPr>
        <p:spPr>
          <a:xfrm>
            <a:off x="418030" y="186720"/>
            <a:ext cx="12168740" cy="2293560"/>
          </a:xfrm>
          <a:prstGeom prst="rect">
            <a:avLst/>
          </a:prstGeom>
        </p:spPr>
        <p:txBody>
          <a:bodyPr/>
          <a:lstStyle/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IX</a:t>
            </a:r>
          </a:p>
          <a:p>
            <a:pPr defTabSz="397256">
              <a:defRPr sz="557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Konflikty po II wojnie światowej</a:t>
            </a:r>
          </a:p>
        </p:txBody>
      </p:sp>
      <p:sp>
        <p:nvSpPr>
          <p:cNvPr id="171" name="1. Konflikt w Irlandii…"/>
          <p:cNvSpPr txBox="1">
            <a:spLocks noGrp="1"/>
          </p:cNvSpPr>
          <p:nvPr>
            <p:ph type="body" idx="1"/>
          </p:nvPr>
        </p:nvSpPr>
        <p:spPr>
          <a:xfrm>
            <a:off x="607754" y="2864118"/>
            <a:ext cx="11789292" cy="6079709"/>
          </a:xfrm>
          <a:prstGeom prst="rect">
            <a:avLst/>
          </a:prstGeom>
        </p:spPr>
        <p:txBody>
          <a:bodyPr/>
          <a:lstStyle/>
          <a:p>
            <a:pPr marL="0" indent="0" defTabSz="455675">
              <a:spcBef>
                <a:spcPts val="3200"/>
              </a:spcBef>
              <a:buSzTx/>
              <a:buNone/>
              <a:defRPr sz="3198"/>
            </a:pPr>
            <a:r>
              <a:rPr dirty="0"/>
              <a:t>1. </a:t>
            </a:r>
            <a:r>
              <a:rPr dirty="0" err="1"/>
              <a:t>Konflikt</a:t>
            </a:r>
            <a:r>
              <a:rPr dirty="0"/>
              <a:t> w </a:t>
            </a:r>
            <a:r>
              <a:rPr dirty="0" err="1"/>
              <a:t>Irlandii</a:t>
            </a:r>
            <a:r>
              <a:rPr dirty="0"/>
              <a:t> </a:t>
            </a:r>
          </a:p>
          <a:p>
            <a:pPr marL="0" indent="0" defTabSz="455675">
              <a:spcBef>
                <a:spcPts val="3200"/>
              </a:spcBef>
              <a:buSzTx/>
              <a:buNone/>
              <a:defRPr sz="3198"/>
            </a:pPr>
            <a:r>
              <a:rPr dirty="0"/>
              <a:t>2. </a:t>
            </a:r>
            <a:r>
              <a:rPr dirty="0" err="1"/>
              <a:t>Kraj</a:t>
            </a:r>
            <a:r>
              <a:rPr dirty="0"/>
              <a:t> </a:t>
            </a:r>
            <a:r>
              <a:rPr dirty="0" err="1"/>
              <a:t>Basków</a:t>
            </a:r>
            <a:r>
              <a:rPr dirty="0"/>
              <a:t> </a:t>
            </a:r>
          </a:p>
          <a:p>
            <a:pPr marL="0" indent="0" defTabSz="455675">
              <a:spcBef>
                <a:spcPts val="3200"/>
              </a:spcBef>
              <a:buSzTx/>
              <a:buNone/>
              <a:defRPr sz="3198"/>
            </a:pPr>
            <a:r>
              <a:rPr dirty="0"/>
              <a:t>3. </a:t>
            </a:r>
            <a:r>
              <a:rPr dirty="0" err="1"/>
              <a:t>Konflikt</a:t>
            </a:r>
            <a:r>
              <a:rPr dirty="0"/>
              <a:t> </a:t>
            </a:r>
            <a:r>
              <a:rPr lang="pl-PL" dirty="0"/>
              <a:t>i</a:t>
            </a:r>
            <a:r>
              <a:rPr dirty="0" err="1"/>
              <a:t>zraelsko</a:t>
            </a:r>
            <a:r>
              <a:rPr dirty="0"/>
              <a:t>-</a:t>
            </a:r>
            <a:r>
              <a:rPr lang="pl-PL" dirty="0"/>
              <a:t>p</a:t>
            </a:r>
            <a:r>
              <a:rPr dirty="0" err="1"/>
              <a:t>alestyński</a:t>
            </a:r>
            <a:r>
              <a:rPr dirty="0"/>
              <a:t> </a:t>
            </a:r>
          </a:p>
          <a:p>
            <a:pPr marL="0" indent="0" defTabSz="455675">
              <a:spcBef>
                <a:spcPts val="3200"/>
              </a:spcBef>
              <a:buSzTx/>
              <a:buNone/>
              <a:defRPr sz="3198"/>
            </a:pPr>
            <a:r>
              <a:rPr dirty="0"/>
              <a:t>4. </a:t>
            </a:r>
            <a:r>
              <a:rPr dirty="0" err="1"/>
              <a:t>Afganistan</a:t>
            </a:r>
            <a:r>
              <a:rPr dirty="0"/>
              <a:t> </a:t>
            </a:r>
          </a:p>
          <a:p>
            <a:pPr marL="0" indent="0" defTabSz="455675">
              <a:spcBef>
                <a:spcPts val="3200"/>
              </a:spcBef>
              <a:buSzTx/>
              <a:buNone/>
              <a:defRPr sz="3198"/>
            </a:pPr>
            <a:r>
              <a:rPr dirty="0"/>
              <a:t>5. </a:t>
            </a:r>
            <a:r>
              <a:rPr dirty="0" err="1"/>
              <a:t>Irak</a:t>
            </a:r>
            <a:endParaRPr dirty="0"/>
          </a:p>
          <a:p>
            <a:pPr marL="0" indent="0" defTabSz="455675">
              <a:spcBef>
                <a:spcPts val="3200"/>
              </a:spcBef>
              <a:buSzTx/>
              <a:buNone/>
              <a:defRPr sz="3198"/>
            </a:pPr>
            <a:r>
              <a:rPr dirty="0"/>
              <a:t>6. </a:t>
            </a:r>
            <a:r>
              <a:rPr dirty="0" err="1"/>
              <a:t>Czeczenia</a:t>
            </a:r>
            <a:r>
              <a:rPr dirty="0"/>
              <a:t> </a:t>
            </a:r>
          </a:p>
          <a:p>
            <a:pPr marL="0" indent="0" defTabSz="455675">
              <a:spcBef>
                <a:spcPts val="3200"/>
              </a:spcBef>
              <a:buSzTx/>
              <a:buNone/>
              <a:defRPr sz="3198"/>
            </a:pPr>
            <a:r>
              <a:rPr dirty="0"/>
              <a:t>7. </a:t>
            </a:r>
            <a:r>
              <a:rPr dirty="0" err="1"/>
              <a:t>Jugosławia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Blok X…"/>
          <p:cNvSpPr txBox="1">
            <a:spLocks noGrp="1"/>
          </p:cNvSpPr>
          <p:nvPr>
            <p:ph type="title"/>
          </p:nvPr>
        </p:nvSpPr>
        <p:spPr>
          <a:xfrm>
            <a:off x="699187" y="230335"/>
            <a:ext cx="11606426" cy="2656197"/>
          </a:xfrm>
          <a:prstGeom prst="rect">
            <a:avLst/>
          </a:prstGeom>
        </p:spPr>
        <p:txBody>
          <a:bodyPr/>
          <a:lstStyle/>
          <a:p>
            <a:pPr defTabSz="309625">
              <a:defRPr sz="434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X</a:t>
            </a:r>
          </a:p>
          <a:p>
            <a:pPr defTabSz="309625">
              <a:defRPr sz="434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Geneza i ochrona praw człowieka w Polsce</a:t>
            </a:r>
          </a:p>
          <a:p>
            <a:pPr defTabSz="309625">
              <a:defRPr sz="4346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i na świecie</a:t>
            </a:r>
          </a:p>
        </p:txBody>
      </p:sp>
      <p:sp>
        <p:nvSpPr>
          <p:cNvPr id="174" name="1. Historyczne ujęcie praw człowieka…"/>
          <p:cNvSpPr txBox="1">
            <a:spLocks noGrp="1"/>
          </p:cNvSpPr>
          <p:nvPr>
            <p:ph type="body" idx="1"/>
          </p:nvPr>
        </p:nvSpPr>
        <p:spPr>
          <a:xfrm>
            <a:off x="805599" y="2109475"/>
            <a:ext cx="11857100" cy="72618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100"/>
            </a:pPr>
            <a:r>
              <a:rPr dirty="0"/>
              <a:t>1. </a:t>
            </a:r>
            <a:r>
              <a:rPr dirty="0" err="1"/>
              <a:t>Historyczne</a:t>
            </a:r>
            <a:r>
              <a:rPr dirty="0"/>
              <a:t> </a:t>
            </a:r>
            <a:r>
              <a:rPr dirty="0" err="1"/>
              <a:t>ujęcie</a:t>
            </a:r>
            <a:r>
              <a:rPr dirty="0"/>
              <a:t> </a:t>
            </a:r>
            <a:r>
              <a:rPr dirty="0" err="1"/>
              <a:t>praw</a:t>
            </a:r>
            <a:r>
              <a:rPr dirty="0"/>
              <a:t> </a:t>
            </a:r>
            <a:r>
              <a:rPr dirty="0" err="1"/>
              <a:t>człowieka</a:t>
            </a:r>
            <a:endParaRPr dirty="0"/>
          </a:p>
          <a:p>
            <a:pPr marL="0" indent="0">
              <a:buSzTx/>
              <a:buNone/>
              <a:defRPr sz="4100"/>
            </a:pPr>
            <a:r>
              <a:rPr dirty="0"/>
              <a:t>2. </a:t>
            </a:r>
            <a:r>
              <a:rPr dirty="0" err="1"/>
              <a:t>Ochrona</a:t>
            </a:r>
            <a:r>
              <a:rPr dirty="0"/>
              <a:t> </a:t>
            </a:r>
            <a:r>
              <a:rPr dirty="0" err="1"/>
              <a:t>praw</a:t>
            </a:r>
            <a:r>
              <a:rPr dirty="0"/>
              <a:t> </a:t>
            </a:r>
            <a:r>
              <a:rPr dirty="0" err="1"/>
              <a:t>człowieka</a:t>
            </a:r>
            <a:r>
              <a:rPr dirty="0"/>
              <a:t> w </a:t>
            </a:r>
            <a:r>
              <a:rPr dirty="0" err="1"/>
              <a:t>Europie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lang="pl-PL" dirty="0"/>
              <a:t>ś</a:t>
            </a:r>
            <a:r>
              <a:rPr dirty="0" err="1"/>
              <a:t>wiecie</a:t>
            </a:r>
            <a:endParaRPr dirty="0"/>
          </a:p>
          <a:p>
            <a:pPr marL="0" indent="0">
              <a:buSzTx/>
              <a:buNone/>
              <a:defRPr sz="4100"/>
            </a:pPr>
            <a:r>
              <a:rPr dirty="0"/>
              <a:t>3. </a:t>
            </a:r>
            <a:r>
              <a:rPr lang="pl-PL" dirty="0"/>
              <a:t>S</a:t>
            </a:r>
            <a:r>
              <a:rPr dirty="0" err="1"/>
              <a:t>ystem</a:t>
            </a:r>
            <a:r>
              <a:rPr dirty="0"/>
              <a:t> </a:t>
            </a:r>
            <a:r>
              <a:rPr dirty="0" err="1"/>
              <a:t>ochrony</a:t>
            </a:r>
            <a:r>
              <a:rPr dirty="0"/>
              <a:t> </a:t>
            </a:r>
            <a:r>
              <a:rPr dirty="0" err="1"/>
              <a:t>praw</a:t>
            </a:r>
            <a:r>
              <a:rPr dirty="0"/>
              <a:t> </a:t>
            </a:r>
            <a:r>
              <a:rPr dirty="0" err="1"/>
              <a:t>człowieka</a:t>
            </a:r>
            <a:r>
              <a:rPr lang="pl-PL" dirty="0"/>
              <a:t> </a:t>
            </a:r>
            <a:r>
              <a:rPr lang="pl-PL"/>
              <a:t>w Polsce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ele projetku"/>
          <p:cNvSpPr txBox="1">
            <a:spLocks noGrp="1"/>
          </p:cNvSpPr>
          <p:nvPr>
            <p:ph type="title"/>
          </p:nvPr>
        </p:nvSpPr>
        <p:spPr>
          <a:xfrm>
            <a:off x="3467100" y="-2413000"/>
            <a:ext cx="5696744" cy="46818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Cele projetku</a:t>
            </a:r>
          </a:p>
        </p:txBody>
      </p:sp>
      <p:sp>
        <p:nvSpPr>
          <p:cNvPr id="124" name="Ostatnia powtórka z WOS-u jest kursem przeznaczonym dla tegorocznych maturzystów, a jego celem jest uporządkowanie umiejętności w zakresie wiedzy o społeczeństwie. Dodatkowo maturzyści będą mogli poznać metody efektywnego nauczania, a także sposoby radzenia sobie ze stresem, który niewątpliwie towarzyszy w dniu egzaminu dojrzałości."/>
          <p:cNvSpPr txBox="1">
            <a:spLocks noGrp="1"/>
          </p:cNvSpPr>
          <p:nvPr>
            <p:ph type="body" sz="half" idx="1"/>
          </p:nvPr>
        </p:nvSpPr>
        <p:spPr>
          <a:xfrm>
            <a:off x="952500" y="3238500"/>
            <a:ext cx="11099800" cy="382081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2" algn="just" defTabSz="554990">
              <a:defRPr sz="3514"/>
            </a:pPr>
            <a:r>
              <a:rPr dirty="0"/>
              <a:t> </a:t>
            </a:r>
            <a:r>
              <a:rPr dirty="0" err="1"/>
              <a:t>Ostatnia</a:t>
            </a:r>
            <a:r>
              <a:rPr dirty="0"/>
              <a:t> </a:t>
            </a:r>
            <a:r>
              <a:rPr dirty="0" err="1"/>
              <a:t>powtórka</a:t>
            </a:r>
            <a:r>
              <a:rPr dirty="0"/>
              <a:t> z WOS-u jest </a:t>
            </a:r>
            <a:r>
              <a:rPr dirty="0" err="1"/>
              <a:t>kursem</a:t>
            </a:r>
            <a:r>
              <a:rPr dirty="0"/>
              <a:t> </a:t>
            </a:r>
            <a:r>
              <a:rPr dirty="0" err="1"/>
              <a:t>przeznaczonym</a:t>
            </a:r>
            <a:r>
              <a:rPr dirty="0"/>
              <a:t> </a:t>
            </a:r>
            <a:r>
              <a:rPr dirty="0" err="1"/>
              <a:t>dla</a:t>
            </a:r>
            <a:r>
              <a:rPr dirty="0"/>
              <a:t> </a:t>
            </a:r>
            <a:r>
              <a:rPr dirty="0" err="1"/>
              <a:t>tegorocznych</a:t>
            </a:r>
            <a:r>
              <a:rPr dirty="0"/>
              <a:t> </a:t>
            </a:r>
            <a:r>
              <a:rPr dirty="0" err="1"/>
              <a:t>maturzystów</a:t>
            </a:r>
            <a:r>
              <a:rPr dirty="0"/>
              <a:t>, a </a:t>
            </a:r>
            <a:r>
              <a:rPr dirty="0" err="1"/>
              <a:t>jego</a:t>
            </a:r>
            <a:r>
              <a:rPr dirty="0"/>
              <a:t> </a:t>
            </a:r>
            <a:r>
              <a:rPr dirty="0" err="1"/>
              <a:t>celem</a:t>
            </a:r>
            <a:r>
              <a:rPr dirty="0"/>
              <a:t> jest </a:t>
            </a:r>
            <a:r>
              <a:rPr lang="pl-PL" dirty="0"/>
              <a:t>powtórzenie i </a:t>
            </a:r>
            <a:r>
              <a:rPr dirty="0" err="1"/>
              <a:t>uporządkowanie</a:t>
            </a:r>
            <a:r>
              <a:rPr dirty="0"/>
              <a:t> </a:t>
            </a:r>
            <a:r>
              <a:rPr lang="pl-PL" dirty="0"/>
              <a:t>materiału z zakresu </a:t>
            </a:r>
            <a:r>
              <a:rPr dirty="0" err="1"/>
              <a:t>wiedzy</a:t>
            </a:r>
            <a:r>
              <a:rPr dirty="0"/>
              <a:t> o </a:t>
            </a:r>
            <a:r>
              <a:rPr dirty="0" err="1"/>
              <a:t>społeczeństwie</a:t>
            </a:r>
            <a:r>
              <a:rPr dirty="0"/>
              <a:t>. </a:t>
            </a:r>
            <a:r>
              <a:rPr dirty="0" err="1"/>
              <a:t>Dodatkowo</a:t>
            </a:r>
            <a:r>
              <a:rPr dirty="0"/>
              <a:t> </a:t>
            </a:r>
            <a:r>
              <a:rPr dirty="0" err="1"/>
              <a:t>maturzyści</a:t>
            </a:r>
            <a:r>
              <a:rPr dirty="0"/>
              <a:t> </a:t>
            </a:r>
            <a:r>
              <a:rPr dirty="0" err="1"/>
              <a:t>będą</a:t>
            </a:r>
            <a:r>
              <a:rPr dirty="0"/>
              <a:t> </a:t>
            </a:r>
            <a:r>
              <a:rPr dirty="0" err="1"/>
              <a:t>mogli</a:t>
            </a:r>
            <a:r>
              <a:rPr dirty="0"/>
              <a:t> </a:t>
            </a:r>
            <a:r>
              <a:rPr dirty="0" err="1"/>
              <a:t>poznać</a:t>
            </a:r>
            <a:r>
              <a:rPr dirty="0"/>
              <a:t> </a:t>
            </a:r>
            <a:r>
              <a:rPr dirty="0" err="1"/>
              <a:t>metody</a:t>
            </a:r>
            <a:r>
              <a:rPr dirty="0"/>
              <a:t> </a:t>
            </a:r>
            <a:r>
              <a:rPr dirty="0" err="1"/>
              <a:t>efektywnego</a:t>
            </a:r>
            <a:r>
              <a:rPr dirty="0"/>
              <a:t> </a:t>
            </a:r>
            <a:r>
              <a:rPr dirty="0" err="1"/>
              <a:t>nauczania</a:t>
            </a:r>
            <a:r>
              <a:rPr dirty="0"/>
              <a:t>, a </a:t>
            </a:r>
            <a:r>
              <a:rPr dirty="0" err="1"/>
              <a:t>także</a:t>
            </a:r>
            <a:r>
              <a:rPr dirty="0"/>
              <a:t> </a:t>
            </a:r>
            <a:r>
              <a:rPr dirty="0" err="1"/>
              <a:t>sposoby</a:t>
            </a:r>
            <a:r>
              <a:rPr dirty="0"/>
              <a:t> </a:t>
            </a:r>
            <a:r>
              <a:rPr dirty="0" err="1"/>
              <a:t>radzenia</a:t>
            </a:r>
            <a:r>
              <a:rPr dirty="0"/>
              <a:t> </a:t>
            </a:r>
            <a:r>
              <a:rPr dirty="0" err="1"/>
              <a:t>sobie</a:t>
            </a:r>
            <a:r>
              <a:rPr dirty="0"/>
              <a:t> </a:t>
            </a:r>
            <a:r>
              <a:rPr dirty="0" err="1"/>
              <a:t>ze</a:t>
            </a:r>
            <a:r>
              <a:rPr dirty="0"/>
              <a:t> </a:t>
            </a:r>
            <a:r>
              <a:rPr dirty="0" err="1"/>
              <a:t>stresem</a:t>
            </a:r>
            <a:r>
              <a:rPr dirty="0"/>
              <a:t>, </a:t>
            </a:r>
            <a:r>
              <a:rPr dirty="0" err="1"/>
              <a:t>który</a:t>
            </a:r>
            <a:r>
              <a:rPr dirty="0"/>
              <a:t> </a:t>
            </a:r>
            <a:r>
              <a:rPr dirty="0" err="1"/>
              <a:t>niewątpliwie</a:t>
            </a:r>
            <a:r>
              <a:rPr dirty="0"/>
              <a:t> </a:t>
            </a:r>
            <a:r>
              <a:rPr dirty="0" err="1"/>
              <a:t>towarzyszy</a:t>
            </a:r>
            <a:r>
              <a:rPr dirty="0"/>
              <a:t> w </a:t>
            </a:r>
            <a:r>
              <a:rPr dirty="0" err="1"/>
              <a:t>dniu</a:t>
            </a:r>
            <a:r>
              <a:rPr dirty="0"/>
              <a:t> </a:t>
            </a:r>
            <a:r>
              <a:rPr dirty="0" err="1"/>
              <a:t>egzaminu</a:t>
            </a:r>
            <a:r>
              <a:rPr dirty="0"/>
              <a:t> </a:t>
            </a:r>
            <a:r>
              <a:rPr dirty="0" err="1"/>
              <a:t>dojrzałości</a:t>
            </a:r>
            <a:r>
              <a:rPr dirty="0"/>
              <a:t>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posób nauczania"/>
          <p:cNvSpPr txBox="1">
            <a:spLocks noGrp="1"/>
          </p:cNvSpPr>
          <p:nvPr>
            <p:ph type="title"/>
          </p:nvPr>
        </p:nvSpPr>
        <p:spPr>
          <a:xfrm>
            <a:off x="1425649" y="457200"/>
            <a:ext cx="10153502" cy="1452216"/>
          </a:xfrm>
          <a:prstGeom prst="rect">
            <a:avLst/>
          </a:prstGeom>
        </p:spPr>
        <p:txBody>
          <a:bodyPr/>
          <a:lstStyle>
            <a:lvl1pPr defTabSz="443991">
              <a:defRPr sz="684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Sposób nauczania</a:t>
            </a:r>
          </a:p>
        </p:txBody>
      </p:sp>
      <p:sp>
        <p:nvSpPr>
          <p:cNvPr id="127" name="Głównym narzędziem dydaktycznym będą wykłady skupiające się na:…"/>
          <p:cNvSpPr txBox="1">
            <a:spLocks noGrp="1"/>
          </p:cNvSpPr>
          <p:nvPr>
            <p:ph type="body" idx="1"/>
          </p:nvPr>
        </p:nvSpPr>
        <p:spPr>
          <a:xfrm>
            <a:off x="954533" y="2730500"/>
            <a:ext cx="11095734" cy="57561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 err="1"/>
              <a:t>Głównym</a:t>
            </a:r>
            <a:r>
              <a:rPr dirty="0"/>
              <a:t> </a:t>
            </a:r>
            <a:r>
              <a:rPr dirty="0" err="1"/>
              <a:t>narzędziem</a:t>
            </a:r>
            <a:r>
              <a:rPr dirty="0"/>
              <a:t> </a:t>
            </a:r>
            <a:r>
              <a:rPr dirty="0" err="1"/>
              <a:t>dydaktycznym</a:t>
            </a:r>
            <a:r>
              <a:rPr dirty="0"/>
              <a:t> </a:t>
            </a:r>
            <a:r>
              <a:rPr dirty="0" err="1"/>
              <a:t>będą</a:t>
            </a:r>
            <a:r>
              <a:rPr dirty="0"/>
              <a:t> </a:t>
            </a:r>
            <a:r>
              <a:rPr dirty="0" err="1"/>
              <a:t>wykłady</a:t>
            </a:r>
            <a:r>
              <a:rPr dirty="0"/>
              <a:t> </a:t>
            </a:r>
            <a:r>
              <a:rPr dirty="0" err="1"/>
              <a:t>skupiające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: </a:t>
            </a:r>
          </a:p>
          <a:p>
            <a:pPr marL="0" lvl="2" indent="0">
              <a:buSzTx/>
              <a:buNone/>
            </a:pPr>
            <a:r>
              <a:rPr dirty="0"/>
              <a:t>     - </a:t>
            </a:r>
            <a:r>
              <a:rPr dirty="0" err="1"/>
              <a:t>powtórzeniu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usystematyzowaniu</a:t>
            </a:r>
            <a:r>
              <a:rPr dirty="0"/>
              <a:t> </a:t>
            </a:r>
            <a:r>
              <a:rPr dirty="0" err="1"/>
              <a:t>materiału</a:t>
            </a:r>
            <a:r>
              <a:rPr dirty="0"/>
              <a:t> z </a:t>
            </a:r>
            <a:r>
              <a:rPr dirty="0" err="1"/>
              <a:t>zakresu</a:t>
            </a:r>
            <a:r>
              <a:rPr dirty="0"/>
              <a:t>: </a:t>
            </a:r>
            <a:r>
              <a:rPr dirty="0" err="1"/>
              <a:t>prawa</a:t>
            </a:r>
            <a:r>
              <a:rPr dirty="0"/>
              <a:t>, </a:t>
            </a:r>
            <a:r>
              <a:rPr dirty="0" err="1"/>
              <a:t>stosunków</a:t>
            </a:r>
            <a:r>
              <a:rPr dirty="0"/>
              <a:t> </a:t>
            </a:r>
            <a:r>
              <a:rPr dirty="0" err="1"/>
              <a:t>międzynarodowych</a:t>
            </a:r>
            <a:r>
              <a:rPr dirty="0"/>
              <a:t>, </a:t>
            </a:r>
            <a:r>
              <a:rPr dirty="0" err="1"/>
              <a:t>polityki</a:t>
            </a:r>
            <a:r>
              <a:rPr dirty="0"/>
              <a:t>, </a:t>
            </a:r>
            <a:r>
              <a:rPr dirty="0" err="1"/>
              <a:t>historii</a:t>
            </a:r>
            <a:r>
              <a:rPr dirty="0"/>
              <a:t> </a:t>
            </a:r>
            <a:r>
              <a:rPr dirty="0" err="1"/>
              <a:t>najnowszej</a:t>
            </a:r>
            <a:r>
              <a:rPr dirty="0"/>
              <a:t>.</a:t>
            </a:r>
          </a:p>
          <a:p>
            <a:pPr marL="0" lvl="4" indent="0">
              <a:buSzTx/>
              <a:buNone/>
            </a:pPr>
            <a:r>
              <a:rPr dirty="0"/>
              <a:t>- </a:t>
            </a:r>
            <a:r>
              <a:rPr dirty="0" err="1"/>
              <a:t>omówieniu</a:t>
            </a:r>
            <a:r>
              <a:rPr dirty="0"/>
              <a:t> </a:t>
            </a:r>
            <a:r>
              <a:rPr dirty="0" err="1"/>
              <a:t>problematycznych</a:t>
            </a:r>
            <a:r>
              <a:rPr dirty="0"/>
              <a:t> </a:t>
            </a:r>
            <a:r>
              <a:rPr dirty="0" err="1"/>
              <a:t>zadań</a:t>
            </a:r>
            <a:r>
              <a:rPr dirty="0"/>
              <a:t> z </a:t>
            </a:r>
            <a:r>
              <a:rPr dirty="0" err="1"/>
              <a:t>lat</a:t>
            </a:r>
            <a:r>
              <a:rPr dirty="0"/>
              <a:t> </a:t>
            </a:r>
            <a:r>
              <a:rPr dirty="0" err="1"/>
              <a:t>poprzednich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orządane rezulta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rPr dirty="0"/>
              <a:t>Po</a:t>
            </a:r>
            <a:r>
              <a:rPr lang="pl-PL" dirty="0"/>
              <a:t>ż</a:t>
            </a:r>
            <a:r>
              <a:rPr dirty="0" err="1"/>
              <a:t>ądane</a:t>
            </a:r>
            <a:r>
              <a:rPr dirty="0"/>
              <a:t> </a:t>
            </a:r>
            <a:r>
              <a:rPr dirty="0" err="1"/>
              <a:t>rezultaty</a:t>
            </a:r>
            <a:endParaRPr dirty="0"/>
          </a:p>
        </p:txBody>
      </p:sp>
      <p:sp>
        <p:nvSpPr>
          <p:cNvPr id="130" name="Powtórzenie i uporządkowanie wiedzy niezbędnej do  owocnego zdani egzaminu maturalnego z wiedzy o społeczeństwie…"/>
          <p:cNvSpPr txBox="1">
            <a:spLocks noGrp="1"/>
          </p:cNvSpPr>
          <p:nvPr>
            <p:ph type="body" idx="1"/>
          </p:nvPr>
        </p:nvSpPr>
        <p:spPr>
          <a:xfrm>
            <a:off x="1089496" y="2286000"/>
            <a:ext cx="10634614" cy="6087815"/>
          </a:xfrm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 err="1"/>
              <a:t>Powtórzenie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uporządkowanie</a:t>
            </a:r>
            <a:r>
              <a:rPr dirty="0"/>
              <a:t> </a:t>
            </a:r>
            <a:r>
              <a:rPr dirty="0" err="1"/>
              <a:t>wiedzy</a:t>
            </a:r>
            <a:r>
              <a:rPr dirty="0"/>
              <a:t> </a:t>
            </a:r>
            <a:r>
              <a:rPr dirty="0" err="1"/>
              <a:t>niezbędnej</a:t>
            </a:r>
            <a:r>
              <a:rPr dirty="0"/>
              <a:t> do </a:t>
            </a:r>
            <a:r>
              <a:rPr lang="pl-PL" dirty="0"/>
              <a:t>pomyślnego</a:t>
            </a:r>
            <a:r>
              <a:rPr dirty="0"/>
              <a:t> </a:t>
            </a:r>
            <a:r>
              <a:rPr dirty="0" err="1"/>
              <a:t>zdani</a:t>
            </a:r>
            <a:r>
              <a:rPr lang="pl-PL" dirty="0"/>
              <a:t>a</a:t>
            </a:r>
            <a:r>
              <a:rPr dirty="0"/>
              <a:t> </a:t>
            </a:r>
            <a:r>
              <a:rPr dirty="0" err="1"/>
              <a:t>egzaminu</a:t>
            </a:r>
            <a:r>
              <a:rPr dirty="0"/>
              <a:t> </a:t>
            </a:r>
            <a:r>
              <a:rPr dirty="0" err="1"/>
              <a:t>maturalnego</a:t>
            </a:r>
            <a:r>
              <a:rPr dirty="0"/>
              <a:t> z </a:t>
            </a:r>
            <a:r>
              <a:rPr dirty="0" err="1"/>
              <a:t>wiedzy</a:t>
            </a:r>
            <a:r>
              <a:rPr dirty="0"/>
              <a:t> o </a:t>
            </a:r>
            <a:r>
              <a:rPr dirty="0" err="1"/>
              <a:t>społeczeństwie</a:t>
            </a:r>
            <a:endParaRPr dirty="0"/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 err="1"/>
              <a:t>Oswojenie</a:t>
            </a:r>
            <a:r>
              <a:rPr dirty="0"/>
              <a:t> </a:t>
            </a:r>
            <a:r>
              <a:rPr dirty="0" err="1"/>
              <a:t>maturzystów</a:t>
            </a:r>
            <a:r>
              <a:rPr dirty="0"/>
              <a:t> z </a:t>
            </a:r>
            <a:r>
              <a:rPr dirty="0" err="1"/>
              <a:t>typem</a:t>
            </a:r>
            <a:r>
              <a:rPr dirty="0"/>
              <a:t> </a:t>
            </a:r>
            <a:r>
              <a:rPr dirty="0" err="1"/>
              <a:t>zadań</a:t>
            </a:r>
            <a:r>
              <a:rPr dirty="0"/>
              <a:t> </a:t>
            </a:r>
            <a:r>
              <a:rPr dirty="0" err="1"/>
              <a:t>znajdujących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w </a:t>
            </a:r>
            <a:r>
              <a:rPr dirty="0" err="1"/>
              <a:t>arkuszach</a:t>
            </a:r>
            <a:r>
              <a:rPr dirty="0"/>
              <a:t>;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 err="1"/>
              <a:t>Ukierunkowanie</a:t>
            </a:r>
            <a:r>
              <a:rPr dirty="0"/>
              <a:t>  </a:t>
            </a:r>
            <a:r>
              <a:rPr dirty="0" err="1"/>
              <a:t>maturzystów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prawidłowy</a:t>
            </a:r>
            <a:r>
              <a:rPr dirty="0"/>
              <a:t> </a:t>
            </a:r>
            <a:r>
              <a:rPr dirty="0" err="1"/>
              <a:t>sposób</a:t>
            </a:r>
            <a:r>
              <a:rPr dirty="0"/>
              <a:t> </a:t>
            </a:r>
            <a:r>
              <a:rPr dirty="0" err="1"/>
              <a:t>udzielania</a:t>
            </a:r>
            <a:r>
              <a:rPr dirty="0"/>
              <a:t> </a:t>
            </a:r>
            <a:r>
              <a:rPr dirty="0" err="1"/>
              <a:t>odpowiedzi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zadania</a:t>
            </a:r>
            <a:r>
              <a:rPr dirty="0"/>
              <a:t> </a:t>
            </a:r>
            <a:r>
              <a:rPr dirty="0" err="1"/>
              <a:t>otwarte</a:t>
            </a:r>
            <a:endParaRPr dirty="0"/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 err="1"/>
              <a:t>Skuteczne</a:t>
            </a:r>
            <a:r>
              <a:rPr dirty="0"/>
              <a:t> </a:t>
            </a:r>
            <a:r>
              <a:rPr dirty="0" err="1"/>
              <a:t>wykorzystywanie</a:t>
            </a:r>
            <a:r>
              <a:rPr dirty="0"/>
              <a:t> </a:t>
            </a:r>
            <a:r>
              <a:rPr dirty="0" err="1"/>
              <a:t>źródeł</a:t>
            </a:r>
            <a:r>
              <a:rPr dirty="0"/>
              <a:t> </a:t>
            </a:r>
            <a:r>
              <a:rPr dirty="0" err="1"/>
              <a:t>zawartych</a:t>
            </a:r>
            <a:r>
              <a:rPr dirty="0"/>
              <a:t> w </a:t>
            </a:r>
            <a:r>
              <a:rPr dirty="0" err="1"/>
              <a:t>arkuszu</a:t>
            </a:r>
            <a:r>
              <a:rPr dirty="0"/>
              <a:t> </a:t>
            </a:r>
            <a:r>
              <a:rPr dirty="0" err="1"/>
              <a:t>maturalnym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odzaje zadań na maturz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744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Rodzaje zadań na maturze</a:t>
            </a:r>
          </a:p>
        </p:txBody>
      </p:sp>
      <p:pic>
        <p:nvPicPr>
          <p:cNvPr id="135" name="Zrzut ekranu 2021-08-11 o 09.59.30.png" descr="Zrzut ekranu 2021-08-11 o 09.59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135399"/>
            <a:ext cx="13004801" cy="34828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Materia wykładow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Materia wykładowa</a:t>
            </a:r>
          </a:p>
        </p:txBody>
      </p:sp>
      <p:sp>
        <p:nvSpPr>
          <p:cNvPr id="138" name="Blok I Człowiek jako istota społeczna…"/>
          <p:cNvSpPr txBox="1">
            <a:spLocks noGrp="1"/>
          </p:cNvSpPr>
          <p:nvPr>
            <p:ph type="body" idx="1"/>
          </p:nvPr>
        </p:nvSpPr>
        <p:spPr>
          <a:xfrm>
            <a:off x="689076" y="2095500"/>
            <a:ext cx="11548385" cy="7013583"/>
          </a:xfrm>
          <a:prstGeom prst="rect">
            <a:avLst/>
          </a:prstGeom>
        </p:spPr>
        <p:txBody>
          <a:bodyPr/>
          <a:lstStyle/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I </a:t>
            </a:r>
            <a:r>
              <a:rPr dirty="0" err="1"/>
              <a:t>Człowiek</a:t>
            </a:r>
            <a:r>
              <a:rPr dirty="0"/>
              <a:t> </a:t>
            </a:r>
            <a:r>
              <a:rPr dirty="0" err="1"/>
              <a:t>jako</a:t>
            </a:r>
            <a:r>
              <a:rPr dirty="0"/>
              <a:t> </a:t>
            </a:r>
            <a:r>
              <a:rPr dirty="0" err="1"/>
              <a:t>istota</a:t>
            </a:r>
            <a:r>
              <a:rPr dirty="0"/>
              <a:t> </a:t>
            </a:r>
            <a:r>
              <a:rPr dirty="0" err="1"/>
              <a:t>społeczna</a:t>
            </a:r>
            <a:endParaRPr dirty="0"/>
          </a:p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II </a:t>
            </a:r>
            <a:r>
              <a:rPr dirty="0" err="1"/>
              <a:t>Państwo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jego</a:t>
            </a:r>
            <a:r>
              <a:rPr dirty="0"/>
              <a:t> </a:t>
            </a:r>
            <a:r>
              <a:rPr dirty="0" err="1"/>
              <a:t>ustrój</a:t>
            </a:r>
            <a:endParaRPr dirty="0"/>
          </a:p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III </a:t>
            </a:r>
            <a:r>
              <a:rPr dirty="0" err="1"/>
              <a:t>Rola</a:t>
            </a:r>
            <a:r>
              <a:rPr dirty="0"/>
              <a:t> </a:t>
            </a:r>
            <a:r>
              <a:rPr dirty="0" err="1"/>
              <a:t>obywatela</a:t>
            </a:r>
            <a:r>
              <a:rPr dirty="0"/>
              <a:t> w </a:t>
            </a:r>
            <a:r>
              <a:rPr dirty="0" err="1"/>
              <a:t>państwie</a:t>
            </a:r>
            <a:r>
              <a:rPr dirty="0"/>
              <a:t> </a:t>
            </a:r>
          </a:p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IV </a:t>
            </a:r>
            <a:r>
              <a:rPr dirty="0" err="1"/>
              <a:t>Współczesne</a:t>
            </a:r>
            <a:r>
              <a:rPr dirty="0"/>
              <a:t> </a:t>
            </a:r>
            <a:r>
              <a:rPr dirty="0" err="1"/>
              <a:t>systemy</a:t>
            </a:r>
            <a:r>
              <a:rPr dirty="0"/>
              <a:t> </a:t>
            </a:r>
            <a:r>
              <a:rPr dirty="0" err="1"/>
              <a:t>partyjne</a:t>
            </a:r>
            <a:r>
              <a:rPr dirty="0"/>
              <a:t> </a:t>
            </a:r>
          </a:p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V </a:t>
            </a:r>
            <a:r>
              <a:rPr dirty="0" err="1"/>
              <a:t>Rodzaje</a:t>
            </a:r>
            <a:r>
              <a:rPr dirty="0"/>
              <a:t> </a:t>
            </a:r>
            <a:r>
              <a:rPr dirty="0" err="1"/>
              <a:t>ustrojów</a:t>
            </a:r>
            <a:r>
              <a:rPr dirty="0"/>
              <a:t> </a:t>
            </a:r>
            <a:r>
              <a:rPr dirty="0" err="1"/>
              <a:t>politycznych</a:t>
            </a:r>
            <a:endParaRPr dirty="0"/>
          </a:p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VI </a:t>
            </a:r>
            <a:r>
              <a:rPr dirty="0" err="1"/>
              <a:t>Ustrój</a:t>
            </a:r>
            <a:r>
              <a:rPr dirty="0"/>
              <a:t> RP</a:t>
            </a:r>
          </a:p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VII </a:t>
            </a:r>
            <a:r>
              <a:rPr dirty="0" err="1"/>
              <a:t>Prawo</a:t>
            </a:r>
            <a:endParaRPr dirty="0"/>
          </a:p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VIII </a:t>
            </a:r>
            <a:r>
              <a:rPr dirty="0" err="1"/>
              <a:t>Stosunki</a:t>
            </a:r>
            <a:r>
              <a:rPr dirty="0"/>
              <a:t> </a:t>
            </a:r>
            <a:r>
              <a:rPr dirty="0" err="1"/>
              <a:t>międzynarodowe</a:t>
            </a:r>
            <a:r>
              <a:rPr dirty="0"/>
              <a:t> </a:t>
            </a:r>
          </a:p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IX </a:t>
            </a:r>
            <a:r>
              <a:rPr sz="2345" dirty="0" err="1"/>
              <a:t>Konflikty</a:t>
            </a:r>
            <a:r>
              <a:rPr sz="2345" dirty="0"/>
              <a:t> po II </a:t>
            </a:r>
            <a:r>
              <a:rPr sz="2345" dirty="0" err="1"/>
              <a:t>wojnie</a:t>
            </a:r>
            <a:r>
              <a:rPr sz="2345" dirty="0"/>
              <a:t> </a:t>
            </a:r>
            <a:r>
              <a:rPr sz="2345" dirty="0" err="1"/>
              <a:t>światowej</a:t>
            </a:r>
            <a:endParaRPr sz="2345" dirty="0"/>
          </a:p>
          <a:p>
            <a:pPr marL="0" indent="0" defTabSz="391414">
              <a:spcBef>
                <a:spcPts val="2800"/>
              </a:spcBef>
              <a:buSzTx/>
              <a:buNone/>
              <a:defRPr sz="2144"/>
            </a:pPr>
            <a:r>
              <a:rPr sz="2345" dirty="0">
                <a:solidFill>
                  <a:srgbClr val="FFFFFF"/>
                </a:solidFill>
              </a:rPr>
              <a:t>Blok X </a:t>
            </a:r>
            <a:r>
              <a:rPr dirty="0" err="1"/>
              <a:t>Geneza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ochrona</a:t>
            </a:r>
            <a:r>
              <a:rPr dirty="0"/>
              <a:t> </a:t>
            </a:r>
            <a:r>
              <a:rPr dirty="0" err="1"/>
              <a:t>praw</a:t>
            </a:r>
            <a:r>
              <a:rPr dirty="0"/>
              <a:t> </a:t>
            </a:r>
            <a:r>
              <a:rPr dirty="0" err="1"/>
              <a:t>człowieka</a:t>
            </a:r>
            <a:r>
              <a:rPr dirty="0"/>
              <a:t> w </a:t>
            </a:r>
            <a:r>
              <a:rPr dirty="0" err="1"/>
              <a:t>Polsce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świecie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Blok I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79729">
              <a:defRPr sz="520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I</a:t>
            </a:r>
          </a:p>
          <a:p>
            <a:pPr defTabSz="379729">
              <a:defRPr sz="520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Człowiek jako istota społeczna</a:t>
            </a:r>
          </a:p>
        </p:txBody>
      </p:sp>
      <p:sp>
        <p:nvSpPr>
          <p:cNvPr id="141" name="1. Normy i wartości społeczne…"/>
          <p:cNvSpPr txBox="1">
            <a:spLocks noGrp="1"/>
          </p:cNvSpPr>
          <p:nvPr>
            <p:ph type="body" idx="1"/>
          </p:nvPr>
        </p:nvSpPr>
        <p:spPr>
          <a:xfrm>
            <a:off x="637868" y="2347016"/>
            <a:ext cx="11729064" cy="6786768"/>
          </a:xfrm>
          <a:prstGeom prst="rect">
            <a:avLst/>
          </a:prstGeom>
        </p:spPr>
        <p:txBody>
          <a:bodyPr/>
          <a:lstStyle/>
          <a:p>
            <a:pPr marL="0" indent="0" defTabSz="350520">
              <a:spcBef>
                <a:spcPts val="2500"/>
              </a:spcBef>
              <a:buSzTx/>
              <a:buNone/>
              <a:defRPr sz="2460"/>
            </a:pPr>
            <a:r>
              <a:rPr dirty="0"/>
              <a:t>1. Normy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wartości</a:t>
            </a:r>
            <a:r>
              <a:rPr dirty="0"/>
              <a:t> </a:t>
            </a:r>
            <a:r>
              <a:rPr dirty="0" err="1"/>
              <a:t>społeczne</a:t>
            </a:r>
            <a:endParaRPr dirty="0"/>
          </a:p>
          <a:p>
            <a:pPr marL="0" indent="0" defTabSz="350520">
              <a:spcBef>
                <a:spcPts val="2500"/>
              </a:spcBef>
              <a:buSzTx/>
              <a:buNone/>
              <a:defRPr sz="2460"/>
            </a:pPr>
            <a:r>
              <a:rPr dirty="0"/>
              <a:t>2. </a:t>
            </a:r>
            <a:r>
              <a:rPr dirty="0" err="1"/>
              <a:t>Komunikacja</a:t>
            </a:r>
            <a:r>
              <a:rPr dirty="0"/>
              <a:t> </a:t>
            </a:r>
            <a:r>
              <a:rPr dirty="0" err="1"/>
              <a:t>interpersonalna</a:t>
            </a:r>
            <a:endParaRPr dirty="0"/>
          </a:p>
          <a:p>
            <a:pPr marL="0" indent="0" defTabSz="350520">
              <a:spcBef>
                <a:spcPts val="2500"/>
              </a:spcBef>
              <a:buSzTx/>
              <a:buNone/>
              <a:defRPr sz="2460"/>
            </a:pPr>
            <a:r>
              <a:rPr dirty="0"/>
              <a:t>3. </a:t>
            </a:r>
            <a:r>
              <a:rPr dirty="0" err="1"/>
              <a:t>Współczesne</a:t>
            </a:r>
            <a:r>
              <a:rPr dirty="0"/>
              <a:t> </a:t>
            </a:r>
            <a:r>
              <a:rPr dirty="0" err="1"/>
              <a:t>rodzaje</a:t>
            </a:r>
            <a:r>
              <a:rPr dirty="0"/>
              <a:t> </a:t>
            </a:r>
            <a:r>
              <a:rPr dirty="0" err="1"/>
              <a:t>społeczeństw</a:t>
            </a:r>
            <a:endParaRPr dirty="0"/>
          </a:p>
          <a:p>
            <a:pPr marL="0" indent="0" defTabSz="350520">
              <a:spcBef>
                <a:spcPts val="2500"/>
              </a:spcBef>
              <a:buSzTx/>
              <a:buNone/>
              <a:defRPr sz="2460"/>
            </a:pPr>
            <a:r>
              <a:rPr dirty="0"/>
              <a:t>4. </a:t>
            </a:r>
            <a:r>
              <a:rPr dirty="0" err="1"/>
              <a:t>Zróżnicowanie</a:t>
            </a:r>
            <a:r>
              <a:rPr dirty="0"/>
              <a:t> </a:t>
            </a:r>
            <a:r>
              <a:rPr dirty="0" err="1"/>
              <a:t>kulturowe</a:t>
            </a:r>
            <a:r>
              <a:rPr dirty="0"/>
              <a:t> w </a:t>
            </a:r>
            <a:r>
              <a:rPr dirty="0" err="1"/>
              <a:t>Polsce</a:t>
            </a:r>
            <a:endParaRPr dirty="0"/>
          </a:p>
          <a:p>
            <a:pPr marL="0" indent="0" defTabSz="350520">
              <a:spcBef>
                <a:spcPts val="2500"/>
              </a:spcBef>
              <a:buSzTx/>
              <a:buNone/>
              <a:defRPr sz="2460"/>
            </a:pPr>
            <a:r>
              <a:rPr dirty="0"/>
              <a:t>5. </a:t>
            </a:r>
            <a:r>
              <a:rPr dirty="0" err="1"/>
              <a:t>Pojęcie</a:t>
            </a:r>
            <a:r>
              <a:rPr dirty="0"/>
              <a:t> </a:t>
            </a:r>
            <a:r>
              <a:rPr lang="pl-PL" dirty="0"/>
              <a:t>subkultury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rodzaje</a:t>
            </a:r>
            <a:r>
              <a:rPr dirty="0"/>
              <a:t> </a:t>
            </a:r>
            <a:r>
              <a:rPr dirty="0" err="1"/>
              <a:t>subkultur</a:t>
            </a:r>
            <a:r>
              <a:rPr dirty="0"/>
              <a:t> </a:t>
            </a:r>
          </a:p>
          <a:p>
            <a:pPr marL="0" indent="0" defTabSz="350520">
              <a:spcBef>
                <a:spcPts val="2500"/>
              </a:spcBef>
              <a:buSzTx/>
              <a:buNone/>
              <a:defRPr sz="2460"/>
            </a:pPr>
            <a:r>
              <a:rPr dirty="0"/>
              <a:t>6. </a:t>
            </a:r>
            <a:r>
              <a:rPr dirty="0" err="1"/>
              <a:t>Struktura</a:t>
            </a:r>
            <a:r>
              <a:rPr dirty="0"/>
              <a:t> </a:t>
            </a:r>
            <a:r>
              <a:rPr dirty="0" err="1"/>
              <a:t>społeczeństwa</a:t>
            </a:r>
            <a:r>
              <a:rPr dirty="0"/>
              <a:t> </a:t>
            </a:r>
          </a:p>
          <a:p>
            <a:pPr marL="0" indent="0" defTabSz="350520">
              <a:spcBef>
                <a:spcPts val="2500"/>
              </a:spcBef>
              <a:buSzTx/>
              <a:buNone/>
              <a:defRPr sz="2460"/>
            </a:pPr>
            <a:r>
              <a:rPr dirty="0"/>
              <a:t>7. </a:t>
            </a:r>
            <a:r>
              <a:rPr dirty="0" err="1"/>
              <a:t>Wykluczenie</a:t>
            </a:r>
            <a:r>
              <a:rPr dirty="0"/>
              <a:t> </a:t>
            </a:r>
            <a:r>
              <a:rPr dirty="0" err="1"/>
              <a:t>społeczne</a:t>
            </a:r>
            <a:r>
              <a:rPr dirty="0"/>
              <a:t>, </a:t>
            </a:r>
            <a:r>
              <a:rPr dirty="0" err="1"/>
              <a:t>imigracja</a:t>
            </a:r>
            <a:r>
              <a:rPr dirty="0"/>
              <a:t> w </a:t>
            </a:r>
            <a:r>
              <a:rPr dirty="0" err="1"/>
              <a:t>Europie</a:t>
            </a:r>
            <a:endParaRPr dirty="0"/>
          </a:p>
          <a:p>
            <a:pPr marL="0" indent="0" defTabSz="350520">
              <a:spcBef>
                <a:spcPts val="2500"/>
              </a:spcBef>
              <a:buSzTx/>
              <a:buNone/>
              <a:defRPr sz="2460"/>
            </a:pPr>
            <a:r>
              <a:rPr dirty="0"/>
              <a:t>8. </a:t>
            </a:r>
            <a:r>
              <a:rPr dirty="0" err="1"/>
              <a:t>Naród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tożsamość</a:t>
            </a:r>
            <a:r>
              <a:rPr dirty="0"/>
              <a:t> </a:t>
            </a:r>
            <a:r>
              <a:rPr dirty="0" err="1"/>
              <a:t>narodowa</a:t>
            </a:r>
            <a:endParaRPr dirty="0"/>
          </a:p>
          <a:p>
            <a:pPr marL="0" indent="0" defTabSz="350520">
              <a:spcBef>
                <a:spcPts val="2500"/>
              </a:spcBef>
              <a:buSzTx/>
              <a:buNone/>
              <a:defRPr sz="2460"/>
            </a:pPr>
            <a:r>
              <a:rPr dirty="0"/>
              <a:t>9. </a:t>
            </a:r>
            <a:r>
              <a:rPr dirty="0" err="1"/>
              <a:t>Mniejszości</a:t>
            </a:r>
            <a:r>
              <a:rPr dirty="0"/>
              <a:t> </a:t>
            </a:r>
            <a:r>
              <a:rPr dirty="0" err="1"/>
              <a:t>narodowe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etniczne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Blok II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79729">
              <a:defRPr sz="520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II</a:t>
            </a:r>
          </a:p>
          <a:p>
            <a:pPr defTabSz="379729">
              <a:defRPr sz="520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Państwo i jego ustrój</a:t>
            </a:r>
          </a:p>
        </p:txBody>
      </p:sp>
      <p:sp>
        <p:nvSpPr>
          <p:cNvPr id="144" name="1. Pojęcie państwa i polityki…"/>
          <p:cNvSpPr txBox="1">
            <a:spLocks noGrp="1"/>
          </p:cNvSpPr>
          <p:nvPr>
            <p:ph type="body" idx="1"/>
          </p:nvPr>
        </p:nvSpPr>
        <p:spPr>
          <a:xfrm>
            <a:off x="637868" y="2347016"/>
            <a:ext cx="11729064" cy="678676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100"/>
            </a:pPr>
            <a:r>
              <a:rPr dirty="0"/>
              <a:t>1. </a:t>
            </a:r>
            <a:r>
              <a:rPr dirty="0" err="1"/>
              <a:t>Pojęcie</a:t>
            </a:r>
            <a:r>
              <a:rPr dirty="0"/>
              <a:t> </a:t>
            </a:r>
            <a:r>
              <a:rPr dirty="0" err="1"/>
              <a:t>państwa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polityki</a:t>
            </a:r>
            <a:endParaRPr dirty="0"/>
          </a:p>
          <a:p>
            <a:pPr marL="0" indent="0">
              <a:buSzTx/>
              <a:buNone/>
              <a:defRPr sz="4100"/>
            </a:pPr>
            <a:r>
              <a:rPr dirty="0"/>
              <a:t>2. </a:t>
            </a:r>
            <a:r>
              <a:rPr lang="pl-PL" dirty="0"/>
              <a:t>Myśl polityczno-prawna – geneza i rozwój</a:t>
            </a:r>
            <a:endParaRPr dirty="0"/>
          </a:p>
          <a:p>
            <a:pPr marL="0" indent="0" algn="just">
              <a:buSzTx/>
              <a:buNone/>
              <a:defRPr sz="4100"/>
            </a:pPr>
            <a:r>
              <a:rPr dirty="0"/>
              <a:t>3. </a:t>
            </a:r>
            <a:r>
              <a:rPr dirty="0" err="1"/>
              <a:t>Geneza</a:t>
            </a:r>
            <a:r>
              <a:rPr dirty="0"/>
              <a:t>, </a:t>
            </a:r>
            <a:r>
              <a:rPr dirty="0" err="1"/>
              <a:t>ewolucja</a:t>
            </a:r>
            <a:r>
              <a:rPr dirty="0"/>
              <a:t>, </a:t>
            </a:r>
            <a:r>
              <a:rPr dirty="0" err="1"/>
              <a:t>wady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zalety</a:t>
            </a:r>
            <a:r>
              <a:rPr dirty="0"/>
              <a:t> </a:t>
            </a:r>
            <a:r>
              <a:rPr lang="pl-PL"/>
              <a:t>ustroju</a:t>
            </a:r>
            <a:r>
              <a:t> </a:t>
            </a:r>
            <a:r>
              <a:rPr dirty="0" err="1"/>
              <a:t>demokratycznego</a:t>
            </a:r>
            <a:r>
              <a:rPr dirty="0"/>
              <a:t>  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Blok III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79729">
              <a:defRPr sz="520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Blok III</a:t>
            </a:r>
          </a:p>
          <a:p>
            <a:pPr defTabSz="379729">
              <a:defRPr sz="520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defRPr>
            </a:pPr>
            <a:r>
              <a:t>Rola obywatela w państwie</a:t>
            </a:r>
          </a:p>
        </p:txBody>
      </p:sp>
      <p:sp>
        <p:nvSpPr>
          <p:cNvPr id="147" name="1. Pojęcie obywatela i społeczeństwa obywatelskiego…"/>
          <p:cNvSpPr txBox="1">
            <a:spLocks noGrp="1"/>
          </p:cNvSpPr>
          <p:nvPr>
            <p:ph type="body" idx="1"/>
          </p:nvPr>
        </p:nvSpPr>
        <p:spPr>
          <a:xfrm>
            <a:off x="637868" y="2347016"/>
            <a:ext cx="11729064" cy="678676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100"/>
            </a:pPr>
            <a:r>
              <a:rPr dirty="0"/>
              <a:t>1.</a:t>
            </a:r>
            <a:r>
              <a:rPr lang="pl-PL" dirty="0"/>
              <a:t> O</a:t>
            </a:r>
            <a:r>
              <a:rPr dirty="0" err="1"/>
              <a:t>bywatel</a:t>
            </a:r>
            <a:r>
              <a:rPr lang="pl-PL" dirty="0"/>
              <a:t>, obywatelstwo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społeczeństw</a:t>
            </a:r>
            <a:r>
              <a:rPr lang="pl-PL" dirty="0"/>
              <a:t>o</a:t>
            </a:r>
            <a:r>
              <a:rPr dirty="0"/>
              <a:t> </a:t>
            </a:r>
            <a:r>
              <a:rPr dirty="0" err="1"/>
              <a:t>obywatelski</a:t>
            </a:r>
            <a:r>
              <a:rPr lang="pl-PL" dirty="0"/>
              <a:t>e</a:t>
            </a:r>
            <a:endParaRPr dirty="0"/>
          </a:p>
          <a:p>
            <a:pPr marL="0" indent="0">
              <a:buSzTx/>
              <a:buNone/>
              <a:defRPr sz="4100"/>
            </a:pPr>
            <a:r>
              <a:rPr dirty="0"/>
              <a:t> 2. </a:t>
            </a:r>
            <a:r>
              <a:rPr dirty="0" err="1"/>
              <a:t>Wolności</a:t>
            </a:r>
            <a:r>
              <a:rPr dirty="0"/>
              <a:t>, </a:t>
            </a:r>
            <a:r>
              <a:rPr dirty="0" err="1"/>
              <a:t>prawa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obowiązki</a:t>
            </a:r>
            <a:r>
              <a:rPr dirty="0"/>
              <a:t> </a:t>
            </a:r>
            <a:r>
              <a:rPr dirty="0" err="1"/>
              <a:t>człowieka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obywatela</a:t>
            </a:r>
            <a:r>
              <a:rPr dirty="0"/>
              <a:t> </a:t>
            </a:r>
          </a:p>
          <a:p>
            <a:pPr marL="0" lvl="1" indent="0">
              <a:buSzTx/>
              <a:buNone/>
              <a:defRPr sz="4100"/>
            </a:pPr>
            <a:r>
              <a:rPr dirty="0"/>
              <a:t>3. </a:t>
            </a:r>
            <a:r>
              <a:rPr dirty="0" err="1"/>
              <a:t>Kultura</a:t>
            </a:r>
            <a:r>
              <a:rPr dirty="0"/>
              <a:t> </a:t>
            </a:r>
            <a:r>
              <a:rPr dirty="0" err="1"/>
              <a:t>polityczna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629</Words>
  <Application>Microsoft Office PowerPoint</Application>
  <PresentationFormat>Niestandardowy</PresentationFormat>
  <Paragraphs>108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Helvetica Light</vt:lpstr>
      <vt:lpstr>Helvetica Neue</vt:lpstr>
      <vt:lpstr>Helvetica Neue Light</vt:lpstr>
      <vt:lpstr>Helvetica Neue Medium</vt:lpstr>
      <vt:lpstr>Helvetica Neue Thin</vt:lpstr>
      <vt:lpstr>Papyrus</vt:lpstr>
      <vt:lpstr>White</vt:lpstr>
      <vt:lpstr>Ostatnia powtórka z WOS-u</vt:lpstr>
      <vt:lpstr>Cele projetku</vt:lpstr>
      <vt:lpstr>Sposób nauczania</vt:lpstr>
      <vt:lpstr>Pożądane rezultaty</vt:lpstr>
      <vt:lpstr>Rodzaje zadań na maturze</vt:lpstr>
      <vt:lpstr>Materia wykładowa</vt:lpstr>
      <vt:lpstr>Blok I Człowiek jako istota społeczna</vt:lpstr>
      <vt:lpstr>Blok II Państwo i jego ustrój</vt:lpstr>
      <vt:lpstr>Blok III Rola obywatela w państwie</vt:lpstr>
      <vt:lpstr>Blok III ADV2. Wolności, prawa i obowiązki człowieka i obywatela </vt:lpstr>
      <vt:lpstr>Blok III ADV3. Kultura polityczna  </vt:lpstr>
      <vt:lpstr>Blok IV Współczesne systemy partyjne</vt:lpstr>
      <vt:lpstr>Blok V Rodzaje ustrojów politycznych</vt:lpstr>
      <vt:lpstr>Blok VI Ustrój RP</vt:lpstr>
      <vt:lpstr>Blok VII Prawo</vt:lpstr>
      <vt:lpstr>Blok VIII Organizacje miedzynarodowe</vt:lpstr>
      <vt:lpstr>Blok IX Konflikty po II wojnie światowej</vt:lpstr>
      <vt:lpstr>Blok X Geneza i ochrona praw człowieka w Polsce i na świecie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Ostatnia powtórka z WOS-u</dc:title>
  <dc:creator>APSL</dc:creator>
  <cp:lastModifiedBy>Przemek Dąbrowski</cp:lastModifiedBy>
  <cp:revision>5</cp:revision>
  <dcterms:modified xsi:type="dcterms:W3CDTF">2021-08-20T09:21:41Z</dcterms:modified>
</cp:coreProperties>
</file>